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1"/>
  </p:notesMasterIdLst>
  <p:sldIdLst>
    <p:sldId id="302" r:id="rId2"/>
    <p:sldId id="314" r:id="rId3"/>
    <p:sldId id="313" r:id="rId4"/>
    <p:sldId id="319" r:id="rId5"/>
    <p:sldId id="310" r:id="rId6"/>
    <p:sldId id="318" r:id="rId7"/>
    <p:sldId id="317" r:id="rId8"/>
    <p:sldId id="316" r:id="rId9"/>
    <p:sldId id="326" r:id="rId10"/>
    <p:sldId id="325" r:id="rId11"/>
    <p:sldId id="292" r:id="rId12"/>
    <p:sldId id="293" r:id="rId13"/>
    <p:sldId id="294" r:id="rId14"/>
    <p:sldId id="295" r:id="rId15"/>
    <p:sldId id="296" r:id="rId16"/>
    <p:sldId id="297" r:id="rId17"/>
    <p:sldId id="278" r:id="rId18"/>
    <p:sldId id="279" r:id="rId19"/>
    <p:sldId id="276" r:id="rId20"/>
    <p:sldId id="311" r:id="rId21"/>
    <p:sldId id="288" r:id="rId22"/>
    <p:sldId id="289" r:id="rId23"/>
    <p:sldId id="321" r:id="rId24"/>
    <p:sldId id="322" r:id="rId25"/>
    <p:sldId id="323" r:id="rId26"/>
    <p:sldId id="320" r:id="rId27"/>
    <p:sldId id="324" r:id="rId28"/>
    <p:sldId id="308" r:id="rId29"/>
    <p:sldId id="309" r:id="rId30"/>
    <p:sldId id="290" r:id="rId31"/>
    <p:sldId id="291" r:id="rId32"/>
    <p:sldId id="303" r:id="rId33"/>
    <p:sldId id="306" r:id="rId34"/>
    <p:sldId id="312" r:id="rId35"/>
    <p:sldId id="305" r:id="rId36"/>
    <p:sldId id="315" r:id="rId37"/>
    <p:sldId id="304" r:id="rId38"/>
    <p:sldId id="307" r:id="rId39"/>
    <p:sldId id="301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2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2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7" charset="0"/>
              </a:defRPr>
            </a:lvl1pPr>
          </a:lstStyle>
          <a:p>
            <a:pPr>
              <a:defRPr/>
            </a:pPr>
            <a:fld id="{7CDDE0BC-E85E-8E4C-82F9-BFE7A1372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34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2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2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2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2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1027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1028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10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23" name="Oval 1030"/>
                <p:cNvSpPr>
                  <a:spLocks noChangeArrowheads="1"/>
                </p:cNvSpPr>
                <p:nvPr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24" name="Oval 1031"/>
                <p:cNvSpPr>
                  <a:spLocks noChangeArrowheads="1"/>
                </p:cNvSpPr>
                <p:nvPr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25" name="Oval 1032"/>
                <p:cNvSpPr>
                  <a:spLocks noChangeArrowheads="1"/>
                </p:cNvSpPr>
                <p:nvPr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26" name="Oval 1033"/>
                <p:cNvSpPr>
                  <a:spLocks noChangeArrowheads="1"/>
                </p:cNvSpPr>
                <p:nvPr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</p:grpSp>
          <p:grpSp>
            <p:nvGrpSpPr>
              <p:cNvPr id="10" name="Group 1034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03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18" name="Oval 1036"/>
                <p:cNvSpPr>
                  <a:spLocks noChangeArrowheads="1"/>
                </p:cNvSpPr>
                <p:nvPr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19" name="Oval 1037"/>
                <p:cNvSpPr>
                  <a:spLocks noChangeArrowheads="1"/>
                </p:cNvSpPr>
                <p:nvPr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20" name="Oval 1038"/>
                <p:cNvSpPr>
                  <a:spLocks noChangeArrowheads="1"/>
                </p:cNvSpPr>
                <p:nvPr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21" name="Oval 1039"/>
                <p:cNvSpPr>
                  <a:spLocks noChangeArrowheads="1"/>
                </p:cNvSpPr>
                <p:nvPr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</p:grpSp>
          <p:grpSp>
            <p:nvGrpSpPr>
              <p:cNvPr id="11" name="Group 1040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04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13" name="Oval 1042"/>
                <p:cNvSpPr>
                  <a:spLocks noChangeArrowheads="1"/>
                </p:cNvSpPr>
                <p:nvPr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14" name="Oval 1043"/>
                <p:cNvSpPr>
                  <a:spLocks noChangeArrowheads="1"/>
                </p:cNvSpPr>
                <p:nvPr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15" name="Oval 1044"/>
                <p:cNvSpPr>
                  <a:spLocks noChangeArrowheads="1"/>
                </p:cNvSpPr>
                <p:nvPr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  <p:sp>
              <p:nvSpPr>
                <p:cNvPr id="16" name="Oval 1045"/>
                <p:cNvSpPr>
                  <a:spLocks noChangeArrowheads="1"/>
                </p:cNvSpPr>
                <p:nvPr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27" charset="0"/>
                  </a:endParaRPr>
                </a:p>
              </p:txBody>
            </p:sp>
          </p:grpSp>
        </p:grpSp>
        <p:sp>
          <p:nvSpPr>
            <p:cNvPr id="6" name="Line 1046"/>
            <p:cNvSpPr>
              <a:spLocks noChangeShapeType="1"/>
            </p:cNvSpPr>
            <p:nvPr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27" charset="0"/>
              </a:endParaRPr>
            </a:p>
          </p:txBody>
        </p:sp>
        <p:sp>
          <p:nvSpPr>
            <p:cNvPr id="7" name="Line 1047"/>
            <p:cNvSpPr>
              <a:spLocks noChangeShapeType="1"/>
            </p:cNvSpPr>
            <p:nvPr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27" charset="0"/>
              </a:endParaRPr>
            </a:p>
          </p:txBody>
        </p:sp>
        <p:sp>
          <p:nvSpPr>
            <p:cNvPr id="8" name="Line 1048"/>
            <p:cNvSpPr>
              <a:spLocks noChangeShapeType="1"/>
            </p:cNvSpPr>
            <p:nvPr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" pitchFamily="27" charset="0"/>
              </a:endParaRPr>
            </a:p>
          </p:txBody>
        </p:sp>
      </p:grpSp>
      <p:sp>
        <p:nvSpPr>
          <p:cNvPr id="4121" name="Rectangle 104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2" name="Rectangle 105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105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10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367D7168-D6E9-924B-BD9A-573C950D7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AD028-73E8-A947-938A-4225D5194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DC38-F15A-6C4D-9831-A20AC4B8E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E5D3A-496A-FE4C-AB37-DD65ADF1C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8150C-769F-A942-A6A2-4A6F952F4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CC9E3-372F-6148-A69A-27FD3D11E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FA675-B434-AC4C-9C8A-534AB83B3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AB6AC-B295-BB4F-B8A1-E5EC32E2D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F6CA4-C597-CA41-9825-15CA9AD02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DA45D-0864-B744-8824-35A6E2121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6620A-4360-424D-8B73-4A683A197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5CF5B-4AF6-8644-B6DE-75A2553ED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1051F-76BD-F749-B64D-C0C08EC2B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FCF5-7760-CF4F-85E3-DBA65B042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CB8F1-BFE1-FD46-A108-8A6A75484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3076" name="Oval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77" name="Oval 5"/>
              <p:cNvSpPr>
                <a:spLocks noChangeArrowheads="1"/>
              </p:cNvSpPr>
              <p:nvPr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78" name="Oval 6"/>
              <p:cNvSpPr>
                <a:spLocks noChangeArrowheads="1"/>
              </p:cNvSpPr>
              <p:nvPr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79" name="Oval 7"/>
              <p:cNvSpPr>
                <a:spLocks noChangeArrowheads="1"/>
              </p:cNvSpPr>
              <p:nvPr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80" name="Oval 8"/>
              <p:cNvSpPr>
                <a:spLocks noChangeArrowheads="1"/>
              </p:cNvSpPr>
              <p:nvPr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3082" name="Oval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83" name="Oval 11"/>
              <p:cNvSpPr>
                <a:spLocks noChangeArrowheads="1"/>
              </p:cNvSpPr>
              <p:nvPr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84" name="Oval 12"/>
              <p:cNvSpPr>
                <a:spLocks noChangeArrowheads="1"/>
              </p:cNvSpPr>
              <p:nvPr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85" name="Oval 13"/>
              <p:cNvSpPr>
                <a:spLocks noChangeArrowheads="1"/>
              </p:cNvSpPr>
              <p:nvPr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86" name="Oval 14"/>
              <p:cNvSpPr>
                <a:spLocks noChangeArrowheads="1"/>
              </p:cNvSpPr>
              <p:nvPr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</p:grpSp>
        <p:grpSp>
          <p:nvGrpSpPr>
            <p:cNvPr id="1034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3088" name="Oval 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91" name="Oval 19"/>
              <p:cNvSpPr>
                <a:spLocks noChangeArrowheads="1"/>
              </p:cNvSpPr>
              <p:nvPr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  <p:sp>
            <p:nvSpPr>
              <p:cNvPr id="3092" name="Oval 20"/>
              <p:cNvSpPr>
                <a:spLocks noChangeArrowheads="1"/>
              </p:cNvSpPr>
              <p:nvPr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27" charset="0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9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latin typeface="+mn-lt"/>
              </a:defRPr>
            </a:lvl1pPr>
          </a:lstStyle>
          <a:p>
            <a:pPr>
              <a:defRPr/>
            </a:pPr>
            <a:fld id="{F547BC5F-03F5-7948-88AA-C702947DD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7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7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7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7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ＭＳ Ｐゴシック" pitchFamily="2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ＭＳ Ｐゴシック" pitchFamily="2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2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2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2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2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2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olcosmos.ipac.caltech.edu/cosmic_classroom/classroom_activities/herschel_experiment.html" TargetMode="External"/><Relationship Id="rId3" Type="http://schemas.openxmlformats.org/officeDocument/2006/relationships/hyperlink" Target="http://www.sciencekit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adioshack.com/" TargetMode="External"/><Relationship Id="rId3" Type="http://schemas.openxmlformats.org/officeDocument/2006/relationships/hyperlink" Target="http://www.sofia.usra.edu/Edu/materials/activeAstronomy/activeAstronomy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hyperlink" Target="http://spaceplace.jpl.nasa.gov/en/kids/sirtf1/sirtf_action.shtml" TargetMode="External"/><Relationship Id="rId5" Type="http://schemas.openxmlformats.org/officeDocument/2006/relationships/image" Target="../media/image34.png"/><Relationship Id="rId1" Type="http://schemas.microsoft.com/office/2007/relationships/media" Target="%5CUsers%5Cadmin%5CDocuments%5CTRA%5CInvisible%20Waves%5CIRPhotoAlbum.mov" TargetMode="External"/><Relationship Id="rId2" Type="http://schemas.openxmlformats.org/officeDocument/2006/relationships/video" Target="%5CUsers%5Cadmin%5CDocuments%5CTRA%5CInvisible%20Waves%5CIRPhotoAlbum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hyperlink" Target="http://pseudoscope.blogspot.com/" TargetMode="External"/><Relationship Id="rId6" Type="http://schemas.openxmlformats.org/officeDocument/2006/relationships/hyperlink" Target="http://www.exploratorium.edu/science_explorer/periscop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5.png"/><Relationship Id="rId1" Type="http://schemas.microsoft.com/office/2007/relationships/media" Target="%5CUsers%5Cadmin%5CDocuments%5CTRA%5CInvisible%20Waves%5CMoreThanEyesCanSee.mp4" TargetMode="External"/><Relationship Id="rId2" Type="http://schemas.openxmlformats.org/officeDocument/2006/relationships/video" Target="%5CUsers%5Cadmin%5CDocuments%5CTRA%5CInvisible%20Waves%5CMoreThanEyesCanSee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4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5.emf"/><Relationship Id="rId10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56.emf"/><Relationship Id="rId13" Type="http://schemas.openxmlformats.org/officeDocument/2006/relationships/image" Target="../media/image5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53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54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1" Type="http://schemas.microsoft.com/office/2007/relationships/media" Target="file://localhost/Volumes/Time%20Machine%20Backups/Backups.backupdb/burns-teach/2012-05-10-071419/Macintosh%20HD/Users/rooz/Desktop/ChristmasVacation.m4v" TargetMode="External"/><Relationship Id="rId2" Type="http://schemas.openxmlformats.org/officeDocument/2006/relationships/video" Target="file://localhost/Volumes/Time%20Machine%20Backups/Backups.backupdb/burns-teach/2012-05-10-071419/Macintosh%20HD/Users/rooz/Desktop/ChristmasVacation.m4v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hyperlink" Target="http://www.polleverywhere.com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hyperlink" Target="http://youtu.be/S69d4kYtZ6M" TargetMode="External"/><Relationship Id="rId5" Type="http://schemas.openxmlformats.org/officeDocument/2006/relationships/hyperlink" Target="http://youtu.be/a6YyEeqFFDA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youtu.be/I2JLaWmeV3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hyperlink" Target="http://www.arborsci.com/CoolStuff/New_CoolStuff_Articles/C_33_1.aspx" TargetMode="External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microsoft.com/office/2007/relationships/media" Target="%5CUsers%5Cadmin%5CDesktop%5CBatMotor2.gif" TargetMode="External"/><Relationship Id="rId2" Type="http://schemas.openxmlformats.org/officeDocument/2006/relationships/video" Target="%5CUsers%5Cadmin%5CDesktop%5CBatMotor2.gi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hyperlink" Target="http://physics.dickinson.edu/~wp_web/wp_homepag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PTSOS/Waste_recycling_system__Eddy_Current___Magnetic_Separator_-_www.cogelme.com.mp4" TargetMode="External"/><Relationship Id="rId4" Type="http://schemas.openxmlformats.org/officeDocument/2006/relationships/slideLayout" Target="../slideLayouts/slideLayout2.xml"/><Relationship Id="rId5" Type="http://schemas.openxmlformats.org/officeDocument/2006/relationships/oleObject" Target="!OLE_LINK1" TargetMode="External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vmlDrawing" Target="../drawings/vmlDrawing4.vml"/><Relationship Id="rId2" Type="http://schemas.microsoft.com/office/2007/relationships/media" Target="file://localhost/PTSOS/Waste_recycling_system__Eddy_Current___Magnetic_Separator_-_www.cogelme.com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://www.exploratorium.edu/snacks/inverse_square_law/index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file://localhost/Users/rooz/Desktop/bending-light_en.jar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het.colorado.edu/en/simulation/bending-ligh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Waveicl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228600"/>
            <a:ext cx="96647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Convex Lens Image and the Eye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73003" cy="4418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Can We demonstrate the Image on the Retina is Upside Down?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56388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Shine a Flashlight into Your Mouth!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83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William Herschel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German Immigrant to England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Discovered Uranus in 1781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Catalogued Night Sky with Sister Caroline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Discovered IR in 1800</a:t>
            </a:r>
          </a:p>
          <a:p>
            <a:endParaRPr lang="en-US" sz="28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62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447800"/>
            <a:ext cx="3957638" cy="5029200"/>
          </a:xfrm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33400" y="6172200"/>
            <a:ext cx="16287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Lucida Grande" charset="0"/>
              </a:rPr>
              <a:t>NASA/JPL-Caltech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Herschel’s IR Experiment</a:t>
            </a:r>
          </a:p>
        </p:txBody>
      </p:sp>
      <p:pic>
        <p:nvPicPr>
          <p:cNvPr id="27651" name="Picture 13" descr="hersch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066800"/>
            <a:ext cx="3505200" cy="3095625"/>
          </a:xfrm>
          <a:noFill/>
        </p:spPr>
      </p:pic>
      <p:sp>
        <p:nvSpPr>
          <p:cNvPr id="27652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5105400" y="16764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Investigated heat of colors in spectrum</a:t>
            </a:r>
          </a:p>
          <a:p>
            <a:pPr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Temperature increased from violet to red</a:t>
            </a:r>
          </a:p>
          <a:p>
            <a:pPr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Placed a thermometer beyond red, this measured greatest temperature increase</a:t>
            </a:r>
          </a:p>
          <a:p>
            <a:pPr>
              <a:lnSpc>
                <a:spcPct val="90000"/>
              </a:lnSpc>
            </a:pPr>
            <a:endParaRPr lang="en-US" sz="28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3" name="Rectangle 12"/>
          <p:cNvSpPr>
            <a:spLocks noChangeArrowheads="1"/>
          </p:cNvSpPr>
          <p:nvPr/>
        </p:nvSpPr>
        <p:spPr bwMode="auto">
          <a:xfrm>
            <a:off x="685800" y="6248400"/>
            <a:ext cx="552926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Lucida Grande" charset="0"/>
              </a:rPr>
              <a:t>http://www.sciencemuseum.org.uk/on-line/treasure/objects/1876-565.asp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27654" name="Picture 15" descr="hers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76600" y="4267200"/>
            <a:ext cx="1711325" cy="19050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Student Herschel Experiment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572000"/>
            <a:ext cx="7772400" cy="1905000"/>
          </a:xfrm>
        </p:spPr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Materials: Copy Paper Box, Smaller Box, White Paper, Tape, Equilateral Glass Prism, Black Paint, Timer, 3 Thermometers, Sunlight!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Time Required: ~ 30 minutes</a:t>
            </a:r>
          </a:p>
        </p:txBody>
      </p:sp>
      <p:pic>
        <p:nvPicPr>
          <p:cNvPr id="2867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219200"/>
            <a:ext cx="7162800" cy="3332163"/>
          </a:xfrm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6477000" y="4191000"/>
            <a:ext cx="16287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Lucida Grande" charset="0"/>
              </a:rPr>
              <a:t>NASA/JPL-Caltech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Equipment Setup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572000"/>
            <a:ext cx="7315200" cy="2667000"/>
          </a:xfrm>
        </p:spPr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Paint Thermometer Bulbs Black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Trim and Tape Thermometers Close Together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Cut Opening for Prism and Mount it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Tape White Sheet of Paper to Bottom of box</a:t>
            </a:r>
          </a:p>
          <a:p>
            <a:pPr>
              <a:buFontTx/>
              <a:buNone/>
            </a:pPr>
            <a:endParaRPr lang="en-US" sz="28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0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11551"/>
          <a:stretch>
            <a:fillRect/>
          </a:stretch>
        </p:blipFill>
        <p:spPr>
          <a:xfrm>
            <a:off x="457200" y="1905000"/>
            <a:ext cx="3171825" cy="2106613"/>
          </a:xfrm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066800"/>
            <a:ext cx="47244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7162800" y="3962400"/>
            <a:ext cx="16287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Lucida Grande" charset="0"/>
              </a:rPr>
              <a:t>NASA/JPL-Caltech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381000" y="3733800"/>
            <a:ext cx="16287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Lucida Grande" charset="0"/>
              </a:rPr>
              <a:t>NASA/JPL-Caltech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Procedure Outline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191000"/>
            <a:ext cx="8458200" cy="2667000"/>
          </a:xfrm>
        </p:spPr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Position Box and Prism so Spectrum Shows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Record Shade Temperature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Place Thermometers, 1 each in Blue, Yellow, and IR</a:t>
            </a:r>
          </a:p>
          <a:p>
            <a:r>
              <a:rPr lang="en-US" sz="2800">
                <a:ea typeface="ＭＳ Ｐゴシック" charset="-128"/>
                <a:cs typeface="ＭＳ Ｐゴシック" charset="-128"/>
              </a:rPr>
              <a:t>Record Temperatures at 1 minute intervals for 5 minutes</a:t>
            </a:r>
          </a:p>
        </p:txBody>
      </p:sp>
      <p:pic>
        <p:nvPicPr>
          <p:cNvPr id="3072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219200"/>
            <a:ext cx="4191000" cy="2835275"/>
          </a:xfrm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219200"/>
            <a:ext cx="18573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1219200"/>
            <a:ext cx="12652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3048000" y="3733800"/>
            <a:ext cx="16287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Lucida Grande" charset="0"/>
              </a:rPr>
              <a:t>NASA/JPL-Caltech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5181600" y="3733800"/>
            <a:ext cx="16287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Lucida Grande" charset="0"/>
              </a:rPr>
              <a:t>NASA/JPL-Caltech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7086600" y="4038600"/>
            <a:ext cx="16287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Lucida Grande" charset="0"/>
              </a:rPr>
              <a:t>NASA/JPL-Caltech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Typical Results</a:t>
            </a:r>
          </a:p>
        </p:txBody>
      </p:sp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84582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7010400" y="6567488"/>
            <a:ext cx="16287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Lucida Grande" charset="0"/>
              </a:rPr>
              <a:t>NASA/JPL-Caltech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Herschel Experiment Resources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  <a:hlinkClick r:id="rId2"/>
              </a:rPr>
              <a:t>http://coolcosmos.ipac.caltech.edu/cosmic_classroom/classroom_activities/herschel_experiment.html</a:t>
            </a:r>
            <a:r>
              <a:rPr lang="en-US">
                <a:ea typeface="ＭＳ Ｐゴシック" charset="-128"/>
                <a:cs typeface="ＭＳ Ｐゴシック" charset="-128"/>
              </a:rPr>
              <a:t> for detailed activity</a:t>
            </a:r>
          </a:p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  <a:hlinkClick r:id="rId3"/>
              </a:rPr>
              <a:t>www.sciencekit.com</a:t>
            </a:r>
            <a:r>
              <a:rPr lang="en-US">
                <a:ea typeface="ＭＳ Ｐゴシック" charset="-128"/>
                <a:cs typeface="ＭＳ Ｐゴシック" charset="-128"/>
              </a:rPr>
              <a:t> for prism (catalog # 3038400 $8.95) and thermometers (catalog #</a:t>
            </a:r>
            <a:r>
              <a:rPr lang="en-US">
                <a:solidFill>
                  <a:srgbClr val="000000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>
                <a:ea typeface="ＭＳ Ｐゴシック" charset="-128"/>
                <a:cs typeface="ＭＳ Ｐゴシック" charset="-128"/>
              </a:rPr>
              <a:t>6638910 $13.25 for 10-Pack)</a:t>
            </a:r>
            <a:endParaRPr lang="en-US" sz="2800"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endParaRPr lang="en-US" sz="1300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Solar Cell IR Detector Resources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  <a:hlinkClick r:id="rId2"/>
              </a:rPr>
              <a:t>www.radioshack.com</a:t>
            </a:r>
            <a:r>
              <a:rPr lang="en-US" dirty="0">
                <a:ea typeface="ＭＳ Ｐゴシック" charset="-128"/>
                <a:cs typeface="ＭＳ Ｐゴシック" charset="-128"/>
              </a:rPr>
              <a:t> for Mini Audio Amplifier (Catalog # 2771008 $14.99), Solar Cell (Catalog # 277-1201 $13.99),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 6’ Cable (Catalog # 42-2420 $3.29)</a:t>
            </a:r>
          </a:p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  <a:hlinkClick r:id="rId3"/>
              </a:rPr>
              <a:t>http://www.sofia.usra.edu/Edu/materials/activeAstronomy/activeAstronomy.html</a:t>
            </a:r>
            <a:r>
              <a:rPr lang="en-US" dirty="0">
                <a:ea typeface="ＭＳ Ｐゴシック" charset="-128"/>
                <a:cs typeface="ＭＳ Ｐゴシック" charset="-128"/>
              </a:rPr>
              <a:t> for detailed activity information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066800"/>
            <a:ext cx="8305800" cy="114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Lucida Grande" charset="0"/>
                <a:ea typeface="ＭＳ Ｐゴシック" charset="-128"/>
                <a:cs typeface="ＭＳ Ｐゴシック" charset="-128"/>
                <a:hlinkClick r:id="rId4"/>
              </a:rPr>
              <a:t>http://spaceplace.jpl.nasa.gov/en/kids/sirtf1/sirtf_action.shtml </a:t>
            </a:r>
            <a:r>
              <a:rPr lang="en-US">
                <a:latin typeface="Lucida Grande" charset="0"/>
                <a:ea typeface="ＭＳ Ｐゴシック" charset="-128"/>
                <a:cs typeface="ＭＳ Ｐゴシック" charset="-128"/>
              </a:rPr>
              <a:t>for activity</a:t>
            </a:r>
            <a:endParaRPr lang="en-US" sz="1100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noFill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IR Photo Album Resources</a:t>
            </a:r>
          </a:p>
        </p:txBody>
      </p:sp>
      <p:pic>
        <p:nvPicPr>
          <p:cNvPr id="33796" name="Picture 4" descr="MacintoshHD:Users:admin:Documents:TRA:Invisible Waves:IRPhotoAlbum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4000" y="2286000"/>
            <a:ext cx="57912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82" fill="hold"/>
                                        <p:tgtEl>
                                          <p:spTgt spid="33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79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7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See-Through Bucket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3733800" y="3200399"/>
            <a:ext cx="1600200" cy="168442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 rot="2608046">
            <a:off x="4005182" y="2692489"/>
            <a:ext cx="990600" cy="7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2608046">
            <a:off x="6062581" y="2616290"/>
            <a:ext cx="990600" cy="7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 rot="18732662">
            <a:off x="6114093" y="5459755"/>
            <a:ext cx="990600" cy="7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8732662">
            <a:off x="3828094" y="5459755"/>
            <a:ext cx="990600" cy="7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7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914400"/>
            <a:ext cx="415608" cy="67767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4495800" y="2667000"/>
            <a:ext cx="2026506" cy="359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4343400" y="5486400"/>
            <a:ext cx="2170692" cy="370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5" idx="2"/>
          </p:cNvCxnSpPr>
          <p:nvPr/>
        </p:nvCxnSpPr>
        <p:spPr bwMode="auto">
          <a:xfrm>
            <a:off x="6531670" y="2682042"/>
            <a:ext cx="21530" cy="28043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4" idx="0"/>
          </p:cNvCxnSpPr>
          <p:nvPr/>
        </p:nvCxnSpPr>
        <p:spPr bwMode="auto">
          <a:xfrm flipV="1">
            <a:off x="4526693" y="1676400"/>
            <a:ext cx="39450" cy="10265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4356495" y="5486401"/>
            <a:ext cx="32212" cy="838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7" b="8952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6248400"/>
            <a:ext cx="653143" cy="685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8600" y="2286000"/>
            <a:ext cx="32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Can you do it with 3 mirrors? What will be different about the image?</a:t>
            </a:r>
            <a:endParaRPr lang="en-US" sz="3200" dirty="0"/>
          </a:p>
        </p:txBody>
      </p:sp>
      <p:sp>
        <p:nvSpPr>
          <p:cNvPr id="29" name="TextBox 28">
            <a:hlinkClick r:id="rId5"/>
          </p:cNvPr>
          <p:cNvSpPr txBox="1"/>
          <p:nvPr/>
        </p:nvSpPr>
        <p:spPr>
          <a:xfrm>
            <a:off x="6400800" y="13716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Pseudoscope</a:t>
            </a:r>
            <a:endParaRPr lang="en-US" sz="3200" dirty="0"/>
          </a:p>
        </p:txBody>
      </p:sp>
      <p:sp>
        <p:nvSpPr>
          <p:cNvPr id="30" name="TextBox 29">
            <a:hlinkClick r:id="rId6"/>
          </p:cNvPr>
          <p:cNvSpPr txBox="1"/>
          <p:nvPr/>
        </p:nvSpPr>
        <p:spPr>
          <a:xfrm>
            <a:off x="6400800" y="8382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Periscope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692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acintoshHD:Users:admin:Documents:TRA:Invisible Waves:MoreThanEyesCanSe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1752600"/>
            <a:ext cx="62484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685800"/>
            <a:ext cx="8305800" cy="114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Lucida Grande" charset="0"/>
                <a:ea typeface="ＭＳ Ｐゴシック" charset="-128"/>
                <a:cs typeface="ＭＳ Ｐゴシック" charset="-128"/>
              </a:rPr>
              <a:t>http://coolcosmos.ipac.caltech.edu/videos/more_than_your/index.html</a:t>
            </a:r>
            <a:endParaRPr lang="en-US" sz="1100" smtClean="0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Cool Cosmos Website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93" fill="hold"/>
                                        <p:tgtEl>
                                          <p:spTgt spid="34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Near IR Digital Camera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382000" cy="41148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Webcams, Digital Cameras, or Camcorders</a:t>
            </a: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Remove IR Blocking Filter from CCD</a:t>
            </a: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Install IR only pass filter (Wratten 87c, exposed color negative, or floppy disk)</a:t>
            </a: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Reassemble and view the world in Near IR </a:t>
            </a:r>
          </a:p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4" name="Picture 3" descr="Picture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953000"/>
            <a:ext cx="13414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blackshirt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953000"/>
            <a:ext cx="13398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20$-IR.jpg"/>
          <p:cNvPicPr>
            <a:picLocks noChangeAspect="1" noChangeArrowheads="1"/>
          </p:cNvPicPr>
          <p:nvPr/>
        </p:nvPicPr>
        <p:blipFill>
          <a:blip r:embed="rId4"/>
          <a:srcRect l="9544" t="9213" r="13750" b="40764"/>
          <a:stretch>
            <a:fillRect/>
          </a:stretch>
        </p:blipFill>
        <p:spPr bwMode="auto">
          <a:xfrm>
            <a:off x="4038600" y="4953000"/>
            <a:ext cx="2027238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 descr="remoteillumina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4953000"/>
            <a:ext cx="123983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IR Filter Spectral Characteristics</a:t>
            </a:r>
          </a:p>
        </p:txBody>
      </p:sp>
      <p:pic>
        <p:nvPicPr>
          <p:cNvPr id="36867" name="Picture 3" descr="IRFiltersGraph.pdf"/>
          <p:cNvPicPr>
            <a:picLocks noChangeAspect="1"/>
          </p:cNvPicPr>
          <p:nvPr/>
        </p:nvPicPr>
        <p:blipFill>
          <a:blip r:embed="rId2"/>
          <a:srcRect l="5424" t="26666" r="5424" b="29999"/>
          <a:stretch>
            <a:fillRect/>
          </a:stretch>
        </p:blipFill>
        <p:spPr bwMode="auto">
          <a:xfrm>
            <a:off x="0" y="1106488"/>
            <a:ext cx="9144000" cy="575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848600" cy="990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Double Slit Diffraction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6858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8580" dist="25399" dir="8100000" algn="ctr" rotWithShape="0">
              <a:srgbClr val="000000">
                <a:alpha val="75000"/>
              </a:srgbClr>
            </a:outerShdw>
          </a:effectLst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0000"/>
              <a:buFont typeface="Wingdings" charset="0"/>
              <a:buNone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 wave passing through two slits diffracts. The two diffracted waves then interfere constructively and destructively. This produces a pattern of light and dark spots</a:t>
            </a: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43434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6703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800"/>
            <a:ext cx="4470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228600" y="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Assume rays are parallel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650528"/>
              </p:ext>
            </p:extLst>
          </p:nvPr>
        </p:nvGraphicFramePr>
        <p:xfrm>
          <a:off x="1066800" y="488950"/>
          <a:ext cx="15033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4" imgW="660400" imgH="368300" progId="Equation.3">
                  <p:embed/>
                </p:oleObj>
              </mc:Choice>
              <mc:Fallback>
                <p:oleObj name="Equation" r:id="rId4" imgW="6604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88950"/>
                        <a:ext cx="1503363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510561"/>
              </p:ext>
            </p:extLst>
          </p:nvPr>
        </p:nvGraphicFramePr>
        <p:xfrm>
          <a:off x="1066800" y="1355725"/>
          <a:ext cx="15319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6" imgW="673100" imgH="368300" progId="Equation.3">
                  <p:embed/>
                </p:oleObj>
              </mc:Choice>
              <mc:Fallback>
                <p:oleObj name="Equation" r:id="rId6" imgW="673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355725"/>
                        <a:ext cx="1531938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533400" y="2220913"/>
            <a:ext cx="274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For small angles,</a:t>
            </a:r>
          </a:p>
          <a:p>
            <a:r>
              <a:rPr lang="en-US" dirty="0">
                <a:solidFill>
                  <a:schemeClr val="tx2"/>
                </a:solidFill>
              </a:rPr>
              <a:t>sin(</a:t>
            </a:r>
            <a:r>
              <a:rPr lang="en-US" dirty="0" err="1">
                <a:solidFill>
                  <a:schemeClr val="tx2"/>
                </a:solidFill>
              </a:rPr>
              <a:t>θ</a:t>
            </a:r>
            <a:r>
              <a:rPr lang="en-US" dirty="0">
                <a:solidFill>
                  <a:schemeClr val="tx2"/>
                </a:solidFill>
              </a:rPr>
              <a:t>) = tan(</a:t>
            </a:r>
            <a:r>
              <a:rPr lang="en-US" dirty="0" err="1">
                <a:solidFill>
                  <a:schemeClr val="tx2"/>
                </a:solidFill>
              </a:rPr>
              <a:t>θ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244274"/>
              </p:ext>
            </p:extLst>
          </p:nvPr>
        </p:nvGraphicFramePr>
        <p:xfrm>
          <a:off x="1295400" y="3079750"/>
          <a:ext cx="9826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8" imgW="431800" imgH="368300" progId="Equation.3">
                  <p:embed/>
                </p:oleObj>
              </mc:Choice>
              <mc:Fallback>
                <p:oleObj name="Equation" r:id="rId8" imgW="431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079750"/>
                        <a:ext cx="982663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TextBox 11"/>
          <p:cNvSpPr txBox="1">
            <a:spLocks noChangeArrowheads="1"/>
          </p:cNvSpPr>
          <p:nvPr/>
        </p:nvSpPr>
        <p:spPr bwMode="auto">
          <a:xfrm>
            <a:off x="228600" y="3946525"/>
            <a:ext cx="335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For </a:t>
            </a:r>
            <a:r>
              <a:rPr lang="ja-JP" altLang="en-US">
                <a:solidFill>
                  <a:schemeClr val="tx2"/>
                </a:solidFill>
              </a:rPr>
              <a:t>“</a:t>
            </a:r>
            <a:r>
              <a:rPr lang="en-US">
                <a:solidFill>
                  <a:schemeClr val="tx2"/>
                </a:solidFill>
              </a:rPr>
              <a:t>nth</a:t>
            </a:r>
            <a:r>
              <a:rPr lang="ja-JP" altLang="en-US">
                <a:solidFill>
                  <a:schemeClr val="tx2"/>
                </a:solidFill>
              </a:rPr>
              <a:t>”</a:t>
            </a:r>
            <a:r>
              <a:rPr lang="en-US">
                <a:solidFill>
                  <a:schemeClr val="tx2"/>
                </a:solidFill>
              </a:rPr>
              <a:t> bright fringe:</a:t>
            </a: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516975"/>
              </p:ext>
            </p:extLst>
          </p:nvPr>
        </p:nvGraphicFramePr>
        <p:xfrm>
          <a:off x="1219200" y="4435475"/>
          <a:ext cx="1155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10" imgW="508000" imgH="368300" progId="Equation.3">
                  <p:embed/>
                </p:oleObj>
              </mc:Choice>
              <mc:Fallback>
                <p:oleObj name="Equation" r:id="rId10" imgW="508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435475"/>
                        <a:ext cx="1155700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TextBox 13"/>
          <p:cNvSpPr txBox="1">
            <a:spLocks noChangeArrowheads="1"/>
          </p:cNvSpPr>
          <p:nvPr/>
        </p:nvSpPr>
        <p:spPr bwMode="auto">
          <a:xfrm>
            <a:off x="304800" y="5302250"/>
            <a:ext cx="335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For </a:t>
            </a:r>
            <a:r>
              <a:rPr lang="ja-JP" altLang="en-US">
                <a:solidFill>
                  <a:schemeClr val="tx2"/>
                </a:solidFill>
              </a:rPr>
              <a:t>“</a:t>
            </a:r>
            <a:r>
              <a:rPr lang="en-US">
                <a:solidFill>
                  <a:schemeClr val="tx2"/>
                </a:solidFill>
              </a:rPr>
              <a:t>nth</a:t>
            </a:r>
            <a:r>
              <a:rPr lang="ja-JP" altLang="en-US">
                <a:solidFill>
                  <a:schemeClr val="tx2"/>
                </a:solidFill>
              </a:rPr>
              <a:t>”</a:t>
            </a:r>
            <a:r>
              <a:rPr lang="en-US">
                <a:solidFill>
                  <a:schemeClr val="tx2"/>
                </a:solidFill>
              </a:rPr>
              <a:t> dark fringe:</a:t>
            </a:r>
          </a:p>
        </p:txBody>
      </p:sp>
      <p:graphicFrame>
        <p:nvGraphicFramePr>
          <p:cNvPr id="26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200726"/>
              </p:ext>
            </p:extLst>
          </p:nvPr>
        </p:nvGraphicFramePr>
        <p:xfrm>
          <a:off x="1295400" y="5791200"/>
          <a:ext cx="1155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12" imgW="508000" imgH="368300" progId="Equation.3">
                  <p:embed/>
                </p:oleObj>
              </mc:Choice>
              <mc:Fallback>
                <p:oleObj name="Equation" r:id="rId12" imgW="508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791200"/>
                        <a:ext cx="1155700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6" name="TextBox 15"/>
          <p:cNvSpPr txBox="1">
            <a:spLocks noChangeArrowheads="1"/>
          </p:cNvSpPr>
          <p:nvPr/>
        </p:nvSpPr>
        <p:spPr bwMode="auto">
          <a:xfrm>
            <a:off x="4343400" y="0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00"/>
                </a:solidFill>
              </a:rPr>
              <a:t>Double Slit Diffraction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848600" cy="990600"/>
          </a:xfrm>
        </p:spPr>
        <p:txBody>
          <a:bodyPr/>
          <a:lstStyle/>
          <a:p>
            <a:pPr algn="ctr"/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Multiple Slit Diffraction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8580" dist="25399" dir="8100000" algn="ctr" rotWithShape="0">
              <a:srgbClr val="000000">
                <a:alpha val="75000"/>
              </a:srgbClr>
            </a:outerShdw>
          </a:effectLst>
        </p:spPr>
        <p:txBody>
          <a:bodyPr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0000"/>
              <a:buFont typeface="Wingdings" charset="0"/>
              <a:buNone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 grating has many slits. It produces a pattern similar to two slit diffraction except the pattern of light is more intense and better defined</a:t>
            </a: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44196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114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09600"/>
          </a:xfrm>
        </p:spPr>
        <p:txBody>
          <a:bodyPr/>
          <a:lstStyle/>
          <a:p>
            <a:r>
              <a:rPr lang="en-US" dirty="0" smtClean="0"/>
              <a:t>Laser Diffraction Tower</a:t>
            </a:r>
            <a:endParaRPr lang="en-US" dirty="0"/>
          </a:p>
        </p:txBody>
      </p:sp>
      <p:pic>
        <p:nvPicPr>
          <p:cNvPr id="3" name="Picture 2" descr="LaserT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162800" cy="3771662"/>
          </a:xfrm>
          <a:prstGeom prst="rect">
            <a:avLst/>
          </a:prstGeom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977468"/>
              </p:ext>
            </p:extLst>
          </p:nvPr>
        </p:nvGraphicFramePr>
        <p:xfrm>
          <a:off x="2286000" y="5334000"/>
          <a:ext cx="15033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4" name="Equation" r:id="rId4" imgW="660400" imgH="368300" progId="Equation.3">
                  <p:embed/>
                </p:oleObj>
              </mc:Choice>
              <mc:Fallback>
                <p:oleObj name="Equation" r:id="rId4" imgW="6604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334000"/>
                        <a:ext cx="1503363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167380"/>
              </p:ext>
            </p:extLst>
          </p:nvPr>
        </p:nvGraphicFramePr>
        <p:xfrm>
          <a:off x="4953000" y="5334000"/>
          <a:ext cx="15319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5" name="Equation" r:id="rId6" imgW="673100" imgH="368300" progId="Equation.3">
                  <p:embed/>
                </p:oleObj>
              </mc:Choice>
              <mc:Fallback>
                <p:oleObj name="Equation" r:id="rId6" imgW="673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334000"/>
                        <a:ext cx="1531938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96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228600" y="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Assume rays are parallel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024968"/>
              </p:ext>
            </p:extLst>
          </p:nvPr>
        </p:nvGraphicFramePr>
        <p:xfrm>
          <a:off x="1066800" y="488950"/>
          <a:ext cx="15033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5" name="Equation" r:id="rId3" imgW="660400" imgH="368300" progId="Equation.3">
                  <p:embed/>
                </p:oleObj>
              </mc:Choice>
              <mc:Fallback>
                <p:oleObj name="Equation" r:id="rId3" imgW="6604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88950"/>
                        <a:ext cx="1503363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109969"/>
              </p:ext>
            </p:extLst>
          </p:nvPr>
        </p:nvGraphicFramePr>
        <p:xfrm>
          <a:off x="1066800" y="1355725"/>
          <a:ext cx="15319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6" name="Equation" r:id="rId5" imgW="673100" imgH="368300" progId="Equation.3">
                  <p:embed/>
                </p:oleObj>
              </mc:Choice>
              <mc:Fallback>
                <p:oleObj name="Equation" r:id="rId5" imgW="673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355725"/>
                        <a:ext cx="1531938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TextBox 9"/>
          <p:cNvSpPr txBox="1">
            <a:spLocks noChangeArrowheads="1"/>
          </p:cNvSpPr>
          <p:nvPr/>
        </p:nvSpPr>
        <p:spPr bwMode="auto">
          <a:xfrm>
            <a:off x="533400" y="2220913"/>
            <a:ext cx="274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For small angles,</a:t>
            </a:r>
          </a:p>
          <a:p>
            <a:r>
              <a:rPr lang="en-US" dirty="0">
                <a:solidFill>
                  <a:schemeClr val="tx2"/>
                </a:solidFill>
              </a:rPr>
              <a:t>sin(</a:t>
            </a:r>
            <a:r>
              <a:rPr lang="en-US" dirty="0" err="1">
                <a:solidFill>
                  <a:schemeClr val="tx2"/>
                </a:solidFill>
              </a:rPr>
              <a:t>θ</a:t>
            </a:r>
            <a:r>
              <a:rPr lang="en-US" dirty="0">
                <a:solidFill>
                  <a:schemeClr val="tx2"/>
                </a:solidFill>
              </a:rPr>
              <a:t>) = tan(</a:t>
            </a:r>
            <a:r>
              <a:rPr lang="en-US" dirty="0" err="1">
                <a:solidFill>
                  <a:schemeClr val="tx2"/>
                </a:solidFill>
              </a:rPr>
              <a:t>θ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628886"/>
              </p:ext>
            </p:extLst>
          </p:nvPr>
        </p:nvGraphicFramePr>
        <p:xfrm>
          <a:off x="1295400" y="3079750"/>
          <a:ext cx="9826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7" name="Equation" r:id="rId7" imgW="431800" imgH="368300" progId="Equation.3">
                  <p:embed/>
                </p:oleObj>
              </mc:Choice>
              <mc:Fallback>
                <p:oleObj name="Equation" r:id="rId7" imgW="431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079750"/>
                        <a:ext cx="982663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9" name="TextBox 11"/>
          <p:cNvSpPr txBox="1">
            <a:spLocks noChangeArrowheads="1"/>
          </p:cNvSpPr>
          <p:nvPr/>
        </p:nvSpPr>
        <p:spPr bwMode="auto">
          <a:xfrm>
            <a:off x="228600" y="3946525"/>
            <a:ext cx="335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For </a:t>
            </a:r>
            <a:r>
              <a:rPr lang="ja-JP" altLang="en-US" dirty="0">
                <a:solidFill>
                  <a:schemeClr val="tx2"/>
                </a:solidFill>
              </a:rPr>
              <a:t>“</a:t>
            </a:r>
            <a:r>
              <a:rPr lang="en-US" dirty="0">
                <a:solidFill>
                  <a:schemeClr val="tx2"/>
                </a:solidFill>
              </a:rPr>
              <a:t>nth</a:t>
            </a:r>
            <a:r>
              <a:rPr lang="ja-JP" altLang="en-US" dirty="0">
                <a:solidFill>
                  <a:schemeClr val="tx2"/>
                </a:solidFill>
              </a:rPr>
              <a:t>”</a:t>
            </a:r>
            <a:r>
              <a:rPr lang="en-US" dirty="0">
                <a:solidFill>
                  <a:schemeClr val="tx2"/>
                </a:solidFill>
              </a:rPr>
              <a:t> dark fringe:</a:t>
            </a:r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724404"/>
              </p:ext>
            </p:extLst>
          </p:nvPr>
        </p:nvGraphicFramePr>
        <p:xfrm>
          <a:off x="1219200" y="4435475"/>
          <a:ext cx="1155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8" name="Equation" r:id="rId9" imgW="508000" imgH="368300" progId="Equation.3">
                  <p:embed/>
                </p:oleObj>
              </mc:Choice>
              <mc:Fallback>
                <p:oleObj name="Equation" r:id="rId9" imgW="508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435475"/>
                        <a:ext cx="1155700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0" name="TextBox 13"/>
          <p:cNvSpPr txBox="1">
            <a:spLocks noChangeArrowheads="1"/>
          </p:cNvSpPr>
          <p:nvPr/>
        </p:nvSpPr>
        <p:spPr bwMode="auto">
          <a:xfrm>
            <a:off x="304800" y="5302250"/>
            <a:ext cx="335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For </a:t>
            </a:r>
            <a:r>
              <a:rPr lang="ja-JP" altLang="en-US">
                <a:solidFill>
                  <a:schemeClr val="tx2"/>
                </a:solidFill>
              </a:rPr>
              <a:t>“</a:t>
            </a:r>
            <a:r>
              <a:rPr lang="en-US">
                <a:solidFill>
                  <a:schemeClr val="tx2"/>
                </a:solidFill>
              </a:rPr>
              <a:t>nth</a:t>
            </a:r>
            <a:r>
              <a:rPr lang="ja-JP" altLang="en-US">
                <a:solidFill>
                  <a:schemeClr val="tx2"/>
                </a:solidFill>
              </a:rPr>
              <a:t>”</a:t>
            </a:r>
            <a:r>
              <a:rPr lang="en-US">
                <a:solidFill>
                  <a:schemeClr val="tx2"/>
                </a:solidFill>
              </a:rPr>
              <a:t> light fringe:</a:t>
            </a:r>
          </a:p>
        </p:txBody>
      </p:sp>
      <p:graphicFrame>
        <p:nvGraphicFramePr>
          <p:cNvPr id="307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290270"/>
              </p:ext>
            </p:extLst>
          </p:nvPr>
        </p:nvGraphicFramePr>
        <p:xfrm>
          <a:off x="1295400" y="5791200"/>
          <a:ext cx="1155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9" name="Equation" r:id="rId11" imgW="508000" imgH="368300" progId="Equation.3">
                  <p:embed/>
                </p:oleObj>
              </mc:Choice>
              <mc:Fallback>
                <p:oleObj name="Equation" r:id="rId11" imgW="508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791200"/>
                        <a:ext cx="1155700" cy="838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31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43000"/>
            <a:ext cx="4881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TextBox 15"/>
          <p:cNvSpPr txBox="1">
            <a:spLocks noChangeArrowheads="1"/>
          </p:cNvSpPr>
          <p:nvPr/>
        </p:nvSpPr>
        <p:spPr bwMode="auto">
          <a:xfrm>
            <a:off x="4343400" y="228600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</a:rPr>
              <a:t>Single Slit Diffraction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01000" cy="685800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>Photoelectric Effect and Color</a:t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181600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Remove red LED and connect to a voltmeter (long lead +)</a:t>
            </a:r>
          </a:p>
          <a:p>
            <a:pPr>
              <a:buFont typeface="Wingdings" charset="2"/>
              <a:buChar char="l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Shine blue LED into the red and read voltage</a:t>
            </a:r>
          </a:p>
          <a:p>
            <a:pPr>
              <a:buFont typeface="Wingdings" charset="2"/>
              <a:buChar char="l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Try reversing and other color combinations</a:t>
            </a:r>
          </a:p>
          <a:p>
            <a:pPr>
              <a:buFont typeface="Wingdings" charset="2"/>
              <a:buChar char="l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Can you create a model to explain your observations?</a:t>
            </a:r>
          </a:p>
          <a:p>
            <a:pPr>
              <a:buFont typeface="Wingdings" charset="2"/>
              <a:buChar char="l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Try to use blue shining into green to light up a red!</a:t>
            </a:r>
          </a:p>
          <a:p>
            <a:pPr>
              <a:buFont typeface="Wingdings" charset="2"/>
              <a:buChar char="l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See “Light Emitting Diodes” page 6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How an LED Works</a:t>
            </a: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990600"/>
            <a:ext cx="406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286000"/>
            <a:ext cx="698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914400"/>
            <a:ext cx="3698402" cy="2781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4483100" cy="2749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55438"/>
            <a:ext cx="3758423" cy="3002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886200"/>
            <a:ext cx="3962400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30822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Pepper’s Ghost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4418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IR Detection Cards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8610600" cy="41148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2 Types of Materials can Produce Visible Light When Exposed to IR from a Remote Control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Anti-Stokes Material Absorbs 2 or More Photons for Every Visible Photon Emitted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Phosphorescent Material Must be Exposed to Visible Light First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See Activity from KSU Physics Education Group </a:t>
            </a: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2032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7838" y="533400"/>
            <a:ext cx="23161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2"/>
          <a:srcRect l="52174" b="11533"/>
          <a:stretch>
            <a:fillRect/>
          </a:stretch>
        </p:blipFill>
        <p:spPr bwMode="auto">
          <a:xfrm>
            <a:off x="5943600" y="2438400"/>
            <a:ext cx="28956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15000" cy="28813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cxnSp>
        <p:nvCxnSpPr>
          <p:cNvPr id="38916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6591300" y="3924300"/>
            <a:ext cx="534988" cy="1588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38917" name="Straight Arrow Connector 8"/>
          <p:cNvCxnSpPr>
            <a:cxnSpLocks noChangeShapeType="1"/>
          </p:cNvCxnSpPr>
          <p:nvPr/>
        </p:nvCxnSpPr>
        <p:spPr bwMode="auto">
          <a:xfrm rot="5400000">
            <a:off x="6556376" y="4572000"/>
            <a:ext cx="1827212" cy="1587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/>
            <a:tailEnd type="arrow" w="med" len="med"/>
          </a:ln>
        </p:spPr>
      </p:cxnSp>
      <p:sp>
        <p:nvSpPr>
          <p:cNvPr id="38918" name="TextBox 11"/>
          <p:cNvSpPr txBox="1">
            <a:spLocks noChangeArrowheads="1"/>
          </p:cNvSpPr>
          <p:nvPr/>
        </p:nvSpPr>
        <p:spPr bwMode="auto">
          <a:xfrm>
            <a:off x="1371600" y="3048000"/>
            <a:ext cx="266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Anti-Stokes Model</a:t>
            </a:r>
          </a:p>
        </p:txBody>
      </p: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5791200" y="6172200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Phosphorescent Model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Wien'sLaw.pdf"/>
          <p:cNvPicPr>
            <a:picLocks noChangeAspect="1"/>
          </p:cNvPicPr>
          <p:nvPr/>
        </p:nvPicPr>
        <p:blipFill>
          <a:blip r:embed="rId2"/>
          <a:srcRect l="5424" t="16666" r="3987" b="18889"/>
          <a:stretch>
            <a:fillRect/>
          </a:stretch>
        </p:blipFill>
        <p:spPr bwMode="auto">
          <a:xfrm>
            <a:off x="381000" y="914400"/>
            <a:ext cx="8763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533400" y="152400"/>
            <a:ext cx="807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Wien’s Law: T (K) = 2.9 x 10</a:t>
            </a:r>
            <a:r>
              <a:rPr lang="en-US" sz="3200" baseline="30000"/>
              <a:t>6</a:t>
            </a:r>
            <a:r>
              <a:rPr lang="en-US" sz="3200"/>
              <a:t>/wavelength (nm)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acintoshHD:Users:admin:Movies:ChristmasVacation.m4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6" fill="hold"/>
                                        <p:tgtEl>
                                          <p:spTgt spid="40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8458200" cy="30480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200 kWHr in 1.7 s 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mtClean="0">
                <a:ea typeface="ＭＳ Ｐゴシック" charset="-128"/>
                <a:cs typeface="ＭＳ Ｐゴシック" charset="-128"/>
              </a:rPr>
              <a:t>at $0.10/kWHr for 12 Hours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mtClean="0">
                <a:ea typeface="ＭＳ Ｐゴシック" charset="-128"/>
                <a:cs typeface="ＭＳ Ｐゴシック" charset="-128"/>
              </a:rPr>
              <a:t>$ = (200 kWHr/1.7s)x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mtClean="0">
                <a:ea typeface="ＭＳ Ｐゴシック" charset="-128"/>
                <a:cs typeface="ＭＳ Ｐゴシック" charset="-128"/>
              </a:rPr>
              <a:t>12Hr x 3600s/Hr x 0.1$/kWHr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mtClean="0">
                <a:ea typeface="ＭＳ Ｐゴシック" charset="-128"/>
                <a:cs typeface="ＭＳ Ｐゴシック" charset="-128"/>
              </a:rPr>
              <a:t>= $508,235!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90916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1295400" y="381000"/>
            <a:ext cx="6283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/>
              <a:t>http://www.polleverywhere.com/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762000"/>
          </a:xfrm>
        </p:spPr>
        <p:txBody>
          <a:bodyPr/>
          <a:lstStyle/>
          <a:p>
            <a:r>
              <a:rPr lang="en-US" dirty="0" smtClean="0"/>
              <a:t>Hewitt Car Battery Circuit Demos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90800" y="5562600"/>
            <a:ext cx="3971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youtu.be</a:t>
            </a:r>
            <a:r>
              <a:rPr lang="en-US" dirty="0">
                <a:hlinkClick r:id="rId2"/>
              </a:rPr>
              <a:t>/I2JLaWmeV30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190150" cy="40724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0800" y="6019800"/>
            <a:ext cx="393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youtu.be</a:t>
            </a:r>
            <a:r>
              <a:rPr lang="en-US" dirty="0">
                <a:hlinkClick r:id="rId4"/>
              </a:rPr>
              <a:t>/S69d4kYtZ6M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5638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Circuits: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6019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5181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Circuits:</a:t>
            </a:r>
            <a:endParaRPr lang="en-US" dirty="0"/>
          </a:p>
        </p:txBody>
      </p:sp>
      <p:sp>
        <p:nvSpPr>
          <p:cNvPr id="10" name="Rectangle 9">
            <a:hlinkClick r:id="rId5"/>
          </p:cNvPr>
          <p:cNvSpPr/>
          <p:nvPr/>
        </p:nvSpPr>
        <p:spPr>
          <a:xfrm>
            <a:off x="2590800" y="5181600"/>
            <a:ext cx="3971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youtu.be</a:t>
            </a:r>
            <a:r>
              <a:rPr lang="en-US" dirty="0"/>
              <a:t>/a6YyEeqFFDA</a:t>
            </a:r>
          </a:p>
        </p:txBody>
      </p:sp>
    </p:spTree>
    <p:extLst>
      <p:ext uri="{BB962C8B-B14F-4D97-AF65-F5344CB8AC3E}">
        <p14:creationId xmlns:p14="http://schemas.microsoft.com/office/powerpoint/2010/main" val="310002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Homopolar Motor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4"/>
          <a:srcRect l="11862" r="13016"/>
          <a:stretch>
            <a:fillRect/>
          </a:stretch>
        </p:blipFill>
        <p:spPr bwMode="auto">
          <a:xfrm>
            <a:off x="0" y="3810000"/>
            <a:ext cx="28956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4933950"/>
            <a:ext cx="26416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1371600"/>
            <a:ext cx="23907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1524000"/>
            <a:ext cx="3048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Rectangle 8">
            <a:hlinkClick r:id="rId8"/>
          </p:cNvPr>
          <p:cNvSpPr>
            <a:spLocks noChangeArrowheads="1"/>
          </p:cNvSpPr>
          <p:nvPr/>
        </p:nvSpPr>
        <p:spPr bwMode="auto">
          <a:xfrm>
            <a:off x="228600" y="762000"/>
            <a:ext cx="8686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/>
              <a:t>http://www.arborsci.com/CoolStuff/New_CoolStuff_Articles/C_33_1.aspx</a:t>
            </a:r>
          </a:p>
        </p:txBody>
      </p:sp>
      <p:pic>
        <p:nvPicPr>
          <p:cNvPr id="44040" name="Picture 8" descr="MacintoshHD:Users:admin:Desktop:BatMotor2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657600" y="1447800"/>
            <a:ext cx="2454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8800" y="4191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" fill="hold"/>
                                        <p:tgtEl>
                                          <p:spTgt spid="440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4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800"/>
            <a:ext cx="30273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200400"/>
            <a:ext cx="5791200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228600" y="152400"/>
            <a:ext cx="8666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hlinkClick r:id="rId4"/>
              </a:rPr>
              <a:t>http://</a:t>
            </a:r>
            <a:r>
              <a:rPr lang="en-US" sz="2800" dirty="0" err="1">
                <a:hlinkClick r:id="rId4"/>
              </a:rPr>
              <a:t>physics.dickinson.edu</a:t>
            </a:r>
            <a:r>
              <a:rPr lang="en-US" sz="2800" dirty="0">
                <a:hlinkClick r:id="rId4"/>
              </a:rPr>
              <a:t>/~</a:t>
            </a:r>
            <a:r>
              <a:rPr lang="en-US" sz="2800" dirty="0" err="1">
                <a:hlinkClick r:id="rId4"/>
              </a:rPr>
              <a:t>wp_web</a:t>
            </a:r>
            <a:r>
              <a:rPr lang="en-US" sz="2800" dirty="0">
                <a:hlinkClick r:id="rId4"/>
              </a:rPr>
              <a:t>/</a:t>
            </a:r>
            <a:r>
              <a:rPr lang="en-US" sz="2800" dirty="0" err="1">
                <a:hlinkClick r:id="rId4"/>
              </a:rPr>
              <a:t>wp_homepage.html</a:t>
            </a:r>
            <a:endParaRPr lang="en-US" sz="2800" dirty="0"/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0" y="1219200"/>
            <a:ext cx="3200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/>
              <a:t>User Name: WPInstructor</a:t>
            </a:r>
          </a:p>
          <a:p>
            <a:r>
              <a:rPr lang="en-US" sz="2200"/>
              <a:t>Password: GimmeStuff</a:t>
            </a:r>
          </a:p>
        </p:txBody>
      </p:sp>
      <p:sp>
        <p:nvSpPr>
          <p:cNvPr id="45062" name="Rectangle 7"/>
          <p:cNvSpPr>
            <a:spLocks noChangeArrowheads="1"/>
          </p:cNvSpPr>
          <p:nvPr/>
        </p:nvSpPr>
        <p:spPr bwMode="auto">
          <a:xfrm>
            <a:off x="3124200" y="838200"/>
            <a:ext cx="6019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The Mathematical Modeling Conceptual Evaluation (MMCE)</a:t>
            </a:r>
          </a:p>
          <a:p>
            <a:r>
              <a:rPr lang="en-US" sz="2000"/>
              <a:t>The Vector Evaluation Test (VET)</a:t>
            </a:r>
          </a:p>
          <a:p>
            <a:r>
              <a:rPr lang="en-US" sz="2000"/>
              <a:t>The Force-Motion Concept Evaluation (FMCE)</a:t>
            </a:r>
          </a:p>
          <a:p>
            <a:r>
              <a:rPr lang="en-US" sz="2000"/>
              <a:t>The Heat and Temperature Concept Evaluation (HCTE)</a:t>
            </a:r>
          </a:p>
          <a:p>
            <a:r>
              <a:rPr lang="en-US" sz="2000"/>
              <a:t>The Electric Circuits Concept Evaluation (ECCE)</a:t>
            </a:r>
          </a:p>
          <a:p>
            <a:r>
              <a:rPr lang="en-US" sz="2000"/>
              <a:t>The Maryland Physics Expectations Survey (MPEX)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Eddy Current Separator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5715000" y="4405313"/>
          <a:ext cx="3241675" cy="222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8" name="Document" r:id="rId5" imgW="3035300" imgH="2082800" progId="Word.Document.12">
                  <p:link updateAutomatic="1"/>
                </p:oleObj>
              </mc:Choice>
              <mc:Fallback>
                <p:oleObj name="Document" r:id="rId5" imgW="3035300" imgH="20828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405313"/>
                        <a:ext cx="3241675" cy="222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4" name="Picture 4" descr="/Users/admin/Documents/PTSOS/Waste_recycling_system__Eddy_Current___Magnetic_Separator_-_www.cogelme.com.mp4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57200" y="9906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5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Colored Shadows</a:t>
            </a:r>
            <a:endParaRPr lang="en-US" dirty="0"/>
          </a:p>
        </p:txBody>
      </p:sp>
      <p:pic>
        <p:nvPicPr>
          <p:cNvPr id="3" name="Picture 2" descr="RG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5588000" cy="3064669"/>
          </a:xfrm>
          <a:prstGeom prst="rect">
            <a:avLst/>
          </a:prstGeom>
        </p:spPr>
      </p:pic>
      <p:pic>
        <p:nvPicPr>
          <p:cNvPr id="4" name="Picture 3" descr="RGB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6694"/>
            <a:ext cx="5207000" cy="2831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618" t="16739" r="23863" b="17271"/>
          <a:stretch/>
        </p:blipFill>
        <p:spPr>
          <a:xfrm>
            <a:off x="6858000" y="228600"/>
            <a:ext cx="2022647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2971800"/>
            <a:ext cx="2685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85 </a:t>
            </a:r>
            <a:r>
              <a:rPr lang="en-US" dirty="0" smtClean="0"/>
              <a:t>Watt Flood Light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810000"/>
            <a:ext cx="2146479" cy="203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0" y="5867400"/>
            <a:ext cx="2967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Plug In Lamp Dimmer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Computer Moniter Pixels</a:t>
            </a:r>
          </a:p>
        </p:txBody>
      </p:sp>
      <p:pic>
        <p:nvPicPr>
          <p:cNvPr id="19459" name="Picture 4" descr="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295400"/>
            <a:ext cx="1981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cy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648200"/>
            <a:ext cx="19050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gre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295400"/>
            <a:ext cx="19050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magen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648200"/>
            <a:ext cx="19050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r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295400"/>
            <a:ext cx="1905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whi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2971800"/>
            <a:ext cx="1905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 descr="yello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2971800"/>
            <a:ext cx="19050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4800600" y="5562600"/>
            <a:ext cx="137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Magenta</a:t>
            </a: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2133600" y="5562600"/>
            <a:ext cx="89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Cyan</a:t>
            </a:r>
          </a:p>
        </p:txBody>
      </p:sp>
      <p:sp>
        <p:nvSpPr>
          <p:cNvPr id="19468" name="Text Box 14"/>
          <p:cNvSpPr txBox="1">
            <a:spLocks noChangeArrowheads="1"/>
          </p:cNvSpPr>
          <p:nvPr/>
        </p:nvSpPr>
        <p:spPr bwMode="auto">
          <a:xfrm>
            <a:off x="4800600" y="3886200"/>
            <a:ext cx="108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Yellow</a:t>
            </a:r>
          </a:p>
        </p:txBody>
      </p:sp>
      <p:sp>
        <p:nvSpPr>
          <p:cNvPr id="19469" name="Text Box 15"/>
          <p:cNvSpPr txBox="1">
            <a:spLocks noChangeArrowheads="1"/>
          </p:cNvSpPr>
          <p:nvPr/>
        </p:nvSpPr>
        <p:spPr bwMode="auto">
          <a:xfrm>
            <a:off x="2057400" y="38862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White</a:t>
            </a:r>
          </a:p>
        </p:txBody>
      </p:sp>
      <p:sp>
        <p:nvSpPr>
          <p:cNvPr id="19470" name="Text Box 16"/>
          <p:cNvSpPr txBox="1">
            <a:spLocks noChangeArrowheads="1"/>
          </p:cNvSpPr>
          <p:nvPr/>
        </p:nvSpPr>
        <p:spPr bwMode="auto">
          <a:xfrm>
            <a:off x="6172200" y="22860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Blue</a:t>
            </a:r>
          </a:p>
        </p:txBody>
      </p:sp>
      <p:sp>
        <p:nvSpPr>
          <p:cNvPr id="19471" name="Text Box 17"/>
          <p:cNvSpPr txBox="1">
            <a:spLocks noChangeArrowheads="1"/>
          </p:cNvSpPr>
          <p:nvPr/>
        </p:nvSpPr>
        <p:spPr bwMode="auto">
          <a:xfrm>
            <a:off x="3429000" y="22098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Green</a:t>
            </a:r>
          </a:p>
        </p:txBody>
      </p:sp>
      <p:sp>
        <p:nvSpPr>
          <p:cNvPr id="19472" name="Text Box 18"/>
          <p:cNvSpPr txBox="1">
            <a:spLocks noChangeArrowheads="1"/>
          </p:cNvSpPr>
          <p:nvPr/>
        </p:nvSpPr>
        <p:spPr bwMode="auto">
          <a:xfrm>
            <a:off x="685800" y="22098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Red</a:t>
            </a:r>
          </a:p>
        </p:txBody>
      </p:sp>
      <p:sp>
        <p:nvSpPr>
          <p:cNvPr id="19473" name="Text Box 19"/>
          <p:cNvSpPr txBox="1">
            <a:spLocks noChangeArrowheads="1"/>
          </p:cNvSpPr>
          <p:nvPr/>
        </p:nvSpPr>
        <p:spPr bwMode="auto">
          <a:xfrm>
            <a:off x="1066800" y="6156325"/>
            <a:ext cx="807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Taken with Edmund Scientific 50X Pocket Microscope $29.95 at http://scientificsonline.com/product.asp_Q_pn_E_3031853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dirty="0" smtClean="0"/>
              <a:t>Overhead Projector Spectroscope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" y="2304113"/>
            <a:ext cx="4773930" cy="454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107" y="1143000"/>
            <a:ext cx="477189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Perfboard Inverse </a:t>
            </a:r>
            <a:br>
              <a:rPr lang="en-US"/>
            </a:br>
            <a:r>
              <a:rPr lang="en-US"/>
              <a:t>Square Law Activity</a:t>
            </a:r>
          </a:p>
        </p:txBody>
      </p:sp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61722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>
            <a:hlinkClick r:id="rId3"/>
          </p:cNvPr>
          <p:cNvSpPr txBox="1">
            <a:spLocks noChangeArrowheads="1"/>
          </p:cNvSpPr>
          <p:nvPr/>
        </p:nvSpPr>
        <p:spPr bwMode="auto">
          <a:xfrm>
            <a:off x="609600" y="6019800"/>
            <a:ext cx="795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http://</a:t>
            </a:r>
            <a:r>
              <a:rPr lang="en-US" sz="2000" dirty="0" err="1"/>
              <a:t>www.exploratorium.edu</a:t>
            </a:r>
            <a:r>
              <a:rPr lang="en-US" sz="2000" dirty="0"/>
              <a:t>/snacks/</a:t>
            </a:r>
            <a:r>
              <a:rPr lang="en-US" sz="2000" dirty="0" err="1"/>
              <a:t>inverse_square_law</a:t>
            </a:r>
            <a:r>
              <a:rPr lang="en-US" sz="2000" dirty="0"/>
              <a:t>/</a:t>
            </a:r>
            <a:r>
              <a:rPr lang="en-US" sz="2000" dirty="0" err="1"/>
              <a:t>index.html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err="1" smtClean="0"/>
              <a:t>PhET</a:t>
            </a:r>
            <a:r>
              <a:rPr lang="en-US" dirty="0" smtClean="0"/>
              <a:t> Bending Light </a:t>
            </a:r>
            <a:r>
              <a:rPr lang="en-US" dirty="0" err="1" smtClean="0"/>
              <a:t>Sim</a:t>
            </a:r>
            <a:endParaRPr lang="en-US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533400" y="601980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phet.colorado.edu</a:t>
            </a:r>
            <a:r>
              <a:rPr lang="en-US" sz="2800" dirty="0"/>
              <a:t>/en/simulation/bending-light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90600"/>
            <a:ext cx="5410200" cy="3850074"/>
          </a:xfrm>
          <a:prstGeom prst="rect">
            <a:avLst/>
          </a:prstGeom>
        </p:spPr>
      </p:pic>
      <p:sp>
        <p:nvSpPr>
          <p:cNvPr id="5" name="TextBox 4">
            <a:hlinkClick r:id="rId4" action="ppaction://hlinkfile"/>
          </p:cNvPr>
          <p:cNvSpPr txBox="1"/>
          <p:nvPr/>
        </p:nvSpPr>
        <p:spPr>
          <a:xfrm>
            <a:off x="3657600" y="52578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</a:t>
            </a:r>
            <a:r>
              <a:rPr lang="en-US" dirty="0" err="1" smtClean="0"/>
              <a:t>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8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3276600" cy="1905000"/>
          </a:xfrm>
        </p:spPr>
        <p:txBody>
          <a:bodyPr/>
          <a:lstStyle/>
          <a:p>
            <a:r>
              <a:rPr lang="en-US" dirty="0" smtClean="0"/>
              <a:t>Pigeon Point Fresnel Lens</a:t>
            </a:r>
            <a:endParaRPr lang="en-US" dirty="0"/>
          </a:p>
        </p:txBody>
      </p:sp>
      <p:pic>
        <p:nvPicPr>
          <p:cNvPr id="3" name="Picture 2" descr="PigeonPointFresn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155" y="0"/>
            <a:ext cx="5142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6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7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 Drive:Microsoft Office X:Templates:Presentations:Designs:Radar</Template>
  <TotalTime>28295</TotalTime>
  <Words>848</Words>
  <Application>Microsoft Macintosh PowerPoint</Application>
  <PresentationFormat>On-screen Show (4:3)</PresentationFormat>
  <Paragraphs>130</Paragraphs>
  <Slides>39</Slides>
  <Notes>0</Notes>
  <HiddenSlides>0</HiddenSlides>
  <MMClips>5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Radar</vt:lpstr>
      <vt:lpstr>!OLE_LINK1</vt:lpstr>
      <vt:lpstr>Equation</vt:lpstr>
      <vt:lpstr>PowerPoint Presentation</vt:lpstr>
      <vt:lpstr>See-Through Bucket</vt:lpstr>
      <vt:lpstr>PowerPoint Presentation</vt:lpstr>
      <vt:lpstr>Colored Shadows</vt:lpstr>
      <vt:lpstr>Computer Moniter Pixels</vt:lpstr>
      <vt:lpstr>Overhead Projector Spectroscope</vt:lpstr>
      <vt:lpstr>Perfboard Inverse  Square Law Activity</vt:lpstr>
      <vt:lpstr>PhET Bending Light Sim</vt:lpstr>
      <vt:lpstr>Pigeon Point Fresnel Lens</vt:lpstr>
      <vt:lpstr>Convex Lens Image and the Eye</vt:lpstr>
      <vt:lpstr>William Herschel</vt:lpstr>
      <vt:lpstr>Herschel’s IR Experiment</vt:lpstr>
      <vt:lpstr>Student Herschel Experiment</vt:lpstr>
      <vt:lpstr>Equipment Setup</vt:lpstr>
      <vt:lpstr>Procedure Outline</vt:lpstr>
      <vt:lpstr>Typical Results</vt:lpstr>
      <vt:lpstr>Herschel Experiment Resources</vt:lpstr>
      <vt:lpstr>Solar Cell IR Detector Resources</vt:lpstr>
      <vt:lpstr>IR Photo Album Resources</vt:lpstr>
      <vt:lpstr>Cool Cosmos Website</vt:lpstr>
      <vt:lpstr>Near IR Digital Camera</vt:lpstr>
      <vt:lpstr>IR Filter Spectral Characteristics</vt:lpstr>
      <vt:lpstr>Double Slit Diffraction</vt:lpstr>
      <vt:lpstr>PowerPoint Presentation</vt:lpstr>
      <vt:lpstr>Multiple Slit Diffraction</vt:lpstr>
      <vt:lpstr>Laser Diffraction Tower</vt:lpstr>
      <vt:lpstr>PowerPoint Presentation</vt:lpstr>
      <vt:lpstr> Photoelectric Effect and Color </vt:lpstr>
      <vt:lpstr>How an LED Works</vt:lpstr>
      <vt:lpstr>IR Detection Cards</vt:lpstr>
      <vt:lpstr>PowerPoint Presentation</vt:lpstr>
      <vt:lpstr>PowerPoint Presentation</vt:lpstr>
      <vt:lpstr>PowerPoint Presentation</vt:lpstr>
      <vt:lpstr>200 kWHr in 1.7 s  at $0.10/kWHr for 12 Hours $ = (200 kWHr/1.7s)x 12Hr x 3600s/Hr x 0.1$/kWHr = $508,235! </vt:lpstr>
      <vt:lpstr>PowerPoint Presentation</vt:lpstr>
      <vt:lpstr>Hewitt Car Battery Circuit Demos</vt:lpstr>
      <vt:lpstr>Homopolar Motor</vt:lpstr>
      <vt:lpstr>PowerPoint Presentation</vt:lpstr>
      <vt:lpstr>Eddy Current Separator</vt:lpstr>
    </vt:vector>
  </TitlesOfParts>
  <Company>LGHS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Invisible Waves</dc:title>
  <dc:creator>Daniel Burns</dc:creator>
  <cp:lastModifiedBy>Rooz</cp:lastModifiedBy>
  <cp:revision>57</cp:revision>
  <dcterms:created xsi:type="dcterms:W3CDTF">2013-11-14T17:07:10Z</dcterms:created>
  <dcterms:modified xsi:type="dcterms:W3CDTF">2014-03-30T17:36:42Z</dcterms:modified>
</cp:coreProperties>
</file>